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24" r:id="rId3"/>
    <p:sldId id="327" r:id="rId4"/>
    <p:sldId id="328" r:id="rId5"/>
    <p:sldId id="325" r:id="rId6"/>
    <p:sldId id="326" r:id="rId7"/>
    <p:sldId id="295" r:id="rId8"/>
    <p:sldId id="296" r:id="rId9"/>
    <p:sldId id="297" r:id="rId10"/>
    <p:sldId id="298" r:id="rId11"/>
    <p:sldId id="329" r:id="rId12"/>
    <p:sldId id="330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30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347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24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1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75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86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47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2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95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79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95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26F1C-FC30-477D-ACEC-AEF5024D889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78D4-E8FF-4392-9B47-13D67484BF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47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9/04/25/recip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riq-hasan.github.io/concepts/computer-vision-semantic-segmentation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static.artfido.com/2018/05/cover-12.jp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459a4ddcb586f24efd9395aa7662bc7c-Paper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jeremyjordan.me/semantic-segmentation/#los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20/11/30/siamese-networks-with-keras-tensorflow-and-deep-learn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pache-mxnet/transposed-convolutions-explained-with-ms-excel-52d13030c7e8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imagesearch.com/2020/11/30/siamese-networks-with-keras-tensorflow-and-deep-learn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imagesearch.com/2020/11/30/siamese-networks-with-keras-tensorflow-and-deep-learnin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moindrot.github.io/triplet-los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Computer Vision and Deep Learning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Lecture 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55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triplet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batch of faces as input of size </a:t>
            </a:r>
            <a:r>
              <a:rPr lang="en-GB" dirty="0" smtClean="0"/>
              <a:t>B=PK, </a:t>
            </a:r>
            <a:r>
              <a:rPr lang="en-GB" dirty="0"/>
              <a:t>composed of </a:t>
            </a:r>
            <a:r>
              <a:rPr lang="en-GB" dirty="0" smtClean="0"/>
              <a:t>P</a:t>
            </a:r>
            <a:r>
              <a:rPr lang="en-GB" dirty="0"/>
              <a:t> different persons with </a:t>
            </a:r>
            <a:r>
              <a:rPr lang="en-GB" dirty="0" smtClean="0"/>
              <a:t>K</a:t>
            </a:r>
            <a:r>
              <a:rPr lang="en-GB" dirty="0"/>
              <a:t> images </a:t>
            </a:r>
            <a:r>
              <a:rPr lang="en-GB" dirty="0" smtClean="0"/>
              <a:t>each</a:t>
            </a:r>
          </a:p>
          <a:p>
            <a:pPr lvl="1"/>
            <a:r>
              <a:rPr lang="en-GB" b="1" dirty="0" smtClean="0"/>
              <a:t>batch </a:t>
            </a:r>
            <a:r>
              <a:rPr lang="en-GB" b="1" dirty="0"/>
              <a:t>all</a:t>
            </a:r>
            <a:r>
              <a:rPr lang="en-GB" dirty="0"/>
              <a:t>: select all the valid triplets, and average the loss on the hard and semi-hard </a:t>
            </a:r>
            <a:r>
              <a:rPr lang="en-GB" dirty="0" smtClean="0"/>
              <a:t>triplets </a:t>
            </a:r>
          </a:p>
          <a:p>
            <a:pPr lvl="2" algn="just"/>
            <a:r>
              <a:rPr lang="en-GB" dirty="0"/>
              <a:t>this produces a total of PK(K−1)(PK−K</a:t>
            </a:r>
            <a:r>
              <a:rPr lang="en-GB" dirty="0" smtClean="0"/>
              <a:t>) </a:t>
            </a:r>
            <a:r>
              <a:rPr lang="en-GB" dirty="0"/>
              <a:t> triplets (</a:t>
            </a:r>
            <a:r>
              <a:rPr lang="en-GB" dirty="0" smtClean="0"/>
              <a:t>PK</a:t>
            </a:r>
            <a:r>
              <a:rPr lang="en-GB" dirty="0"/>
              <a:t> anchors, </a:t>
            </a:r>
            <a:r>
              <a:rPr lang="en-GB" dirty="0" smtClean="0"/>
              <a:t>K</a:t>
            </a:r>
            <a:r>
              <a:rPr lang="en-GB" dirty="0"/>
              <a:t>−1 possible positives per anchor, </a:t>
            </a:r>
            <a:r>
              <a:rPr lang="en-GB" dirty="0" smtClean="0"/>
              <a:t>PK</a:t>
            </a:r>
            <a:r>
              <a:rPr lang="en-GB" dirty="0"/>
              <a:t>−K possible negatives</a:t>
            </a:r>
            <a:r>
              <a:rPr lang="en-GB" dirty="0" smtClean="0"/>
              <a:t>)</a:t>
            </a:r>
          </a:p>
          <a:p>
            <a:pPr lvl="1"/>
            <a:r>
              <a:rPr lang="en-GB" b="1" dirty="0"/>
              <a:t>batch hard</a:t>
            </a:r>
            <a:r>
              <a:rPr lang="en-GB" dirty="0"/>
              <a:t>: for each anchor, select the hardest positive (biggest distance </a:t>
            </a:r>
            <a:r>
              <a:rPr lang="en-GB" dirty="0" smtClean="0"/>
              <a:t>d(</a:t>
            </a:r>
            <a:r>
              <a:rPr lang="en-GB" dirty="0" err="1" smtClean="0"/>
              <a:t>a,p</a:t>
            </a:r>
            <a:r>
              <a:rPr lang="en-GB" dirty="0" smtClean="0"/>
              <a:t>)) </a:t>
            </a:r>
            <a:r>
              <a:rPr lang="en-GB" dirty="0"/>
              <a:t>and the hardest negative among the </a:t>
            </a:r>
            <a:r>
              <a:rPr lang="en-GB" dirty="0" smtClean="0"/>
              <a:t>batch</a:t>
            </a:r>
          </a:p>
          <a:p>
            <a:pPr lvl="2"/>
            <a:r>
              <a:rPr lang="en-GB" dirty="0"/>
              <a:t>this produces </a:t>
            </a:r>
            <a:r>
              <a:rPr lang="en-GB" dirty="0" smtClean="0"/>
              <a:t>PK triplets</a:t>
            </a:r>
            <a:endParaRPr lang="en-GB" dirty="0"/>
          </a:p>
          <a:p>
            <a:pPr marL="914400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60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neural nets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http://karpathy.github.io/2019/04/25/recipe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endParaRPr lang="en-GB" dirty="0"/>
          </a:p>
          <a:p>
            <a:r>
              <a:rPr lang="en-GB" dirty="0" smtClean="0"/>
              <a:t>https</a:t>
            </a:r>
            <a:r>
              <a:rPr lang="en-GB" dirty="0"/>
              <a:t>://www.youtube.com/watch?v=NUmbgp1h64E </a:t>
            </a:r>
            <a:endParaRPr lang="en-GB" dirty="0" smtClean="0"/>
          </a:p>
          <a:p>
            <a:r>
              <a:rPr lang="en-GB" dirty="0" smtClean="0"/>
              <a:t>https</a:t>
            </a:r>
            <a:r>
              <a:rPr lang="en-GB" dirty="0"/>
              <a:t>://www.youtube.com/watch?v=SjQyLhQIXSM&amp;list=PLkDaE6sCZn6Hn0vK8co82zjQtt3T2Nkqc&amp;index=2 </a:t>
            </a:r>
          </a:p>
          <a:p>
            <a:r>
              <a:rPr lang="en-GB" dirty="0" smtClean="0"/>
              <a:t>https</a:t>
            </a:r>
            <a:r>
              <a:rPr lang="en-GB" dirty="0"/>
              <a:t>://www.youtube.com/watch?v=C1N_PDHuJ6Q&amp;list=PLkDaE6sCZn6Hn0vK8co82zjQtt3T2Nkqc&amp;index=3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Computer vision tasks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70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Computer vision tasks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581128"/>
            <a:ext cx="326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Classification</a:t>
            </a:r>
          </a:p>
          <a:p>
            <a:r>
              <a:rPr lang="en-GB" dirty="0" smtClean="0"/>
              <a:t>What object is in this image?</a:t>
            </a:r>
          </a:p>
          <a:p>
            <a:r>
              <a:rPr lang="en-GB" dirty="0" smtClean="0"/>
              <a:t>CAT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3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03" y="1525921"/>
            <a:ext cx="34385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06840" y="4581128"/>
            <a:ext cx="326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Semantic segmentation</a:t>
            </a:r>
          </a:p>
          <a:p>
            <a:r>
              <a:rPr lang="en-GB" dirty="0" smtClean="0"/>
              <a:t>What label has each pixel?</a:t>
            </a:r>
          </a:p>
          <a:p>
            <a:r>
              <a:rPr lang="en-GB" dirty="0" smtClean="0"/>
              <a:t>Pixel level, we are not interested in objects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6381328"/>
            <a:ext cx="527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hlinkClick r:id="rId4"/>
              </a:rPr>
              <a:t>https://tariq-hasan.github.io/concepts/computer-vision-semantic-segmentation/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026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Computer vision tasks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555776" y="4601744"/>
            <a:ext cx="326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Object localization</a:t>
            </a:r>
          </a:p>
          <a:p>
            <a:pPr algn="ctr"/>
            <a:r>
              <a:rPr lang="en-GB" dirty="0" smtClean="0"/>
              <a:t>What object is in this image and where is it located?</a:t>
            </a:r>
          </a:p>
          <a:p>
            <a:pPr algn="ctr"/>
            <a:r>
              <a:rPr lang="en-GB" dirty="0" smtClean="0"/>
              <a:t>CAT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77409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99792" y="2009456"/>
            <a:ext cx="2520280" cy="194421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2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Computer vision tasks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79512" y="6487484"/>
            <a:ext cx="72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Image source:  </a:t>
            </a:r>
            <a:r>
              <a:rPr lang="en-GB" sz="1200" dirty="0" smtClean="0">
                <a:hlinkClick r:id="rId2"/>
              </a:rPr>
              <a:t>https://static.artfido.com/2018/05/cover-12.jpg</a:t>
            </a:r>
            <a:endParaRPr lang="en-GB" sz="1200" dirty="0"/>
          </a:p>
        </p:txBody>
      </p:sp>
      <p:pic>
        <p:nvPicPr>
          <p:cNvPr id="21506" name="Picture 2" descr="https://static.artfido.com/2018/05/cover-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6" y="1412776"/>
            <a:ext cx="795517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0369" y="5638352"/>
            <a:ext cx="3809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Object detection: </a:t>
            </a:r>
            <a:r>
              <a:rPr lang="en-GB" dirty="0" smtClean="0"/>
              <a:t>multiple objects</a:t>
            </a:r>
          </a:p>
          <a:p>
            <a:r>
              <a:rPr lang="en-GB" dirty="0" smtClean="0"/>
              <a:t>(the label and position - bounding box -  of each object)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5585744"/>
            <a:ext cx="397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Instance segmentation: </a:t>
            </a:r>
            <a:r>
              <a:rPr lang="en-GB" dirty="0" smtClean="0"/>
              <a:t>multiple objects</a:t>
            </a:r>
          </a:p>
          <a:p>
            <a:r>
              <a:rPr lang="en-GB" dirty="0" smtClean="0"/>
              <a:t>(the label and position of each object)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09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Semantic segmentation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Understating the image at </a:t>
            </a:r>
            <a:r>
              <a:rPr lang="en-GB" b="1" dirty="0" smtClean="0"/>
              <a:t>pixel level: </a:t>
            </a:r>
            <a:r>
              <a:rPr lang="en-GB" dirty="0" smtClean="0"/>
              <a:t>each pixel is labelled individually with a class </a:t>
            </a:r>
          </a:p>
          <a:p>
            <a:r>
              <a:rPr lang="en-GB" dirty="0" smtClean="0"/>
              <a:t>Groups both semantics and location</a:t>
            </a:r>
          </a:p>
          <a:p>
            <a:pPr lvl="1"/>
            <a:r>
              <a:rPr lang="en-GB" dirty="0" smtClean="0"/>
              <a:t>Global information: WHAT?</a:t>
            </a:r>
          </a:p>
          <a:p>
            <a:pPr lvl="1"/>
            <a:r>
              <a:rPr lang="en-GB" dirty="0" smtClean="0"/>
              <a:t>Local information: WHERE?</a:t>
            </a:r>
          </a:p>
          <a:p>
            <a:pPr lvl="1"/>
            <a:endParaRPr lang="en-GB" dirty="0" smtClean="0"/>
          </a:p>
          <a:p>
            <a:endParaRPr lang="en-GB" b="1" dirty="0" smtClean="0"/>
          </a:p>
          <a:p>
            <a:pPr lvl="1"/>
            <a:endParaRPr lang="en-GB" b="1" dirty="0" smtClean="0"/>
          </a:p>
        </p:txBody>
      </p:sp>
      <p:sp>
        <p:nvSpPr>
          <p:cNvPr id="4" name="AutoShape 7" descr="Lion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" y="1988840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Semantic segmentation</a:t>
            </a:r>
            <a:br>
              <a:rPr lang="en-GB" dirty="0" smtClean="0"/>
            </a:br>
            <a:r>
              <a:rPr lang="en-GB" sz="2700" dirty="0" smtClean="0"/>
              <a:t>Naïve approach – sliding window</a:t>
            </a:r>
            <a:endParaRPr lang="en-GB" sz="2700" dirty="0"/>
          </a:p>
        </p:txBody>
      </p:sp>
      <p:sp>
        <p:nvSpPr>
          <p:cNvPr id="5" name="Rectangle 4"/>
          <p:cNvSpPr/>
          <p:nvPr/>
        </p:nvSpPr>
        <p:spPr>
          <a:xfrm>
            <a:off x="2051720" y="3143280"/>
            <a:ext cx="576064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3280"/>
            <a:ext cx="5238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627784" y="3143280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7784" y="3562380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20072" y="2822868"/>
            <a:ext cx="1800200" cy="1080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CNN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11266" idx="3"/>
            <a:endCxn id="10" idx="1"/>
          </p:cNvCxnSpPr>
          <p:nvPr/>
        </p:nvCxnSpPr>
        <p:spPr>
          <a:xfrm>
            <a:off x="4735835" y="3352830"/>
            <a:ext cx="484237" cy="100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20072" y="4005550"/>
            <a:ext cx="20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Classify central pixel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707904" y="2638202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 patch 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7504" y="1844824"/>
            <a:ext cx="3096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7504" y="1844824"/>
            <a:ext cx="0" cy="2530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9803" y="5157192"/>
            <a:ext cx="336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window over the input image and classify each image patch using a CNN</a:t>
            </a:r>
            <a:endParaRPr lang="en-GB" dirty="0"/>
          </a:p>
        </p:txBody>
      </p:sp>
      <p:cxnSp>
        <p:nvCxnSpPr>
          <p:cNvPr id="11264" name="Straight Arrow Connector 11263"/>
          <p:cNvCxnSpPr>
            <a:stCxn id="10" idx="3"/>
          </p:cNvCxnSpPr>
          <p:nvPr/>
        </p:nvCxnSpPr>
        <p:spPr>
          <a:xfrm>
            <a:off x="7020272" y="3362928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5" name="TextBox 11264"/>
          <p:cNvSpPr txBox="1"/>
          <p:nvPr/>
        </p:nvSpPr>
        <p:spPr>
          <a:xfrm>
            <a:off x="7884368" y="3205996"/>
            <a:ext cx="53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CAT</a:t>
            </a:r>
            <a:endParaRPr lang="en-GB" dirty="0"/>
          </a:p>
        </p:txBody>
      </p:sp>
      <p:sp>
        <p:nvSpPr>
          <p:cNvPr id="11267" name="TextBox 11266"/>
          <p:cNvSpPr txBox="1"/>
          <p:nvPr/>
        </p:nvSpPr>
        <p:spPr>
          <a:xfrm>
            <a:off x="173731" y="6488668"/>
            <a:ext cx="845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hlinkClick r:id="rId4"/>
              </a:rPr>
              <a:t>https://papers.nips.cc/paper/2012/file/459a4ddcb586f24efd9395aa7662bc7c-Paper.pdf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73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" y="1988840"/>
            <a:ext cx="32649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Semantic segmentation</a:t>
            </a:r>
            <a:br>
              <a:rPr lang="en-GB" dirty="0" smtClean="0"/>
            </a:br>
            <a:r>
              <a:rPr lang="en-GB" sz="2700" dirty="0" smtClean="0"/>
              <a:t>Naïve approach – sliding window</a:t>
            </a:r>
            <a:endParaRPr lang="en-GB" sz="2700" dirty="0"/>
          </a:p>
        </p:txBody>
      </p:sp>
      <p:sp>
        <p:nvSpPr>
          <p:cNvPr id="5" name="Rectangle 4"/>
          <p:cNvSpPr/>
          <p:nvPr/>
        </p:nvSpPr>
        <p:spPr>
          <a:xfrm>
            <a:off x="2051720" y="3143280"/>
            <a:ext cx="576064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3280"/>
            <a:ext cx="5238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627784" y="3143280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7784" y="3562380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20072" y="2822868"/>
            <a:ext cx="1800200" cy="1080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CNN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11266" idx="3"/>
            <a:endCxn id="10" idx="1"/>
          </p:cNvCxnSpPr>
          <p:nvPr/>
        </p:nvCxnSpPr>
        <p:spPr>
          <a:xfrm>
            <a:off x="4735835" y="3352830"/>
            <a:ext cx="484237" cy="100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20072" y="4005550"/>
            <a:ext cx="20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Classify central pixel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707904" y="2638202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 patch 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7504" y="1844824"/>
            <a:ext cx="3096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7504" y="1844824"/>
            <a:ext cx="0" cy="2530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9803" y="5157192"/>
            <a:ext cx="336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window over the input image and classify each image patch using a CNN</a:t>
            </a:r>
            <a:endParaRPr lang="en-GB" dirty="0"/>
          </a:p>
        </p:txBody>
      </p:sp>
      <p:cxnSp>
        <p:nvCxnSpPr>
          <p:cNvPr id="11264" name="Straight Arrow Connector 11263"/>
          <p:cNvCxnSpPr>
            <a:stCxn id="10" idx="3"/>
          </p:cNvCxnSpPr>
          <p:nvPr/>
        </p:nvCxnSpPr>
        <p:spPr>
          <a:xfrm>
            <a:off x="7020272" y="3362928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5" name="TextBox 11264"/>
          <p:cNvSpPr txBox="1"/>
          <p:nvPr/>
        </p:nvSpPr>
        <p:spPr>
          <a:xfrm>
            <a:off x="7884368" y="3205996"/>
            <a:ext cx="53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92080" y="5456920"/>
            <a:ext cx="2490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Highly inefficient!!</a:t>
            </a:r>
            <a:endParaRPr lang="en-GB" sz="2400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27584" y="908720"/>
            <a:ext cx="6552728" cy="54726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Siamese networks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3794"/>
            <a:ext cx="68389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57" y="3573016"/>
            <a:ext cx="6565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6390620"/>
            <a:ext cx="734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Example credit: Andrew Ng, deeplearning.ai, Convolutional Neural Networks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614462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Two or </a:t>
            </a:r>
            <a:r>
              <a:rPr lang="en-GB" dirty="0"/>
              <a:t>more inputs are encoded and the output features are compared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13176"/>
            <a:ext cx="784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890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Let’s design a CNN to classify all pixels at once!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r>
              <a:rPr lang="en-GB" dirty="0" smtClean="0"/>
              <a:t>How would we encode the output (we need to output a class label for each pixel)? </a:t>
            </a:r>
          </a:p>
          <a:p>
            <a:r>
              <a:rPr lang="en-GB" dirty="0" smtClean="0"/>
              <a:t>What would be the input and the output size of this network?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896" y="5138880"/>
            <a:ext cx="683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</a:rPr>
              <a:t>Fully convolutional neural networks</a:t>
            </a:r>
            <a:endParaRPr lang="en-GB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Fully convolutional neural networks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92" y="2684920"/>
            <a:ext cx="2304256" cy="203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63888" y="3469650"/>
            <a:ext cx="216024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FCN 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43808" y="3926850"/>
            <a:ext cx="6514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7624" y="482851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290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</a:t>
            </a:r>
            <a:endParaRPr lang="en-GB" dirty="0"/>
          </a:p>
        </p:txBody>
      </p:sp>
      <p:sp>
        <p:nvSpPr>
          <p:cNvPr id="12" name="Cube 11"/>
          <p:cNvSpPr/>
          <p:nvPr/>
        </p:nvSpPr>
        <p:spPr>
          <a:xfrm>
            <a:off x="6588224" y="2579183"/>
            <a:ext cx="2004180" cy="213851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168594" y="494116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56176" y="334162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3656" y="3927876"/>
            <a:ext cx="6514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79579" y="45718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028384" y="5013176"/>
            <a:ext cx="433236" cy="1087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39132" y="6196662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Output depth:</a:t>
            </a:r>
          </a:p>
          <a:p>
            <a:r>
              <a:rPr lang="en-GB" dirty="0" smtClean="0"/>
              <a:t>Number of classes 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6485112" y="1412776"/>
            <a:ext cx="2779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output should have the same spatial size as the input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3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625" y="5693328"/>
            <a:ext cx="5626968" cy="1143000"/>
          </a:xfrm>
        </p:spPr>
        <p:txBody>
          <a:bodyPr>
            <a:normAutofit/>
          </a:bodyPr>
          <a:lstStyle/>
          <a:p>
            <a:r>
              <a:rPr lang="en-GB" sz="800" dirty="0">
                <a:hlinkClick r:id="rId2"/>
              </a:rPr>
              <a:t>https://www.jeremyjordan.me/semantic-segmentation/#</a:t>
            </a:r>
            <a:r>
              <a:rPr lang="en-GB" sz="800" dirty="0" smtClean="0">
                <a:hlinkClick r:id="rId2"/>
              </a:rPr>
              <a:t>loss</a:t>
            </a:r>
            <a:r>
              <a:rPr lang="en-GB" sz="800" dirty="0" smtClean="0"/>
              <a:t> </a:t>
            </a:r>
            <a:r>
              <a:rPr lang="en-GB" sz="800" dirty="0"/>
              <a:t/>
            </a:r>
            <a:br>
              <a:rPr lang="en-GB" sz="800" dirty="0"/>
            </a:br>
            <a:endParaRPr lang="en-GB" sz="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input to lab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2492896"/>
            <a:ext cx="8589715" cy="30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1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one 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68" y="1844824"/>
            <a:ext cx="6694992" cy="38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70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 smtClean="0"/>
              <a:t>Output layer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850300"/>
              </p:ext>
            </p:extLst>
          </p:nvPr>
        </p:nvGraphicFramePr>
        <p:xfrm>
          <a:off x="627600" y="293253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836771"/>
              </p:ext>
            </p:extLst>
          </p:nvPr>
        </p:nvGraphicFramePr>
        <p:xfrm>
          <a:off x="4067944" y="1700808"/>
          <a:ext cx="1440000" cy="1484692"/>
        </p:xfrm>
        <a:graphic>
          <a:graphicData uri="http://schemas.openxmlformats.org/drawingml/2006/table">
            <a:tbl>
              <a:tblPr firstRow="1" firstCol="1" bandRow="1"/>
              <a:tblGrid>
                <a:gridCol w="720000"/>
                <a:gridCol w="720000"/>
              </a:tblGrid>
              <a:tr h="7466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80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30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528" y="4575396"/>
            <a:ext cx="255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Ground truth label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301208"/>
            <a:ext cx="1950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 classes (0, 1, 2)</a:t>
            </a:r>
          </a:p>
          <a:p>
            <a:r>
              <a:rPr lang="en-GB" dirty="0" smtClean="0"/>
              <a:t>One hot encodings</a:t>
            </a:r>
          </a:p>
          <a:p>
            <a:r>
              <a:rPr lang="en-GB" dirty="0" smtClean="0"/>
              <a:t>2 – [0, 0, 1]</a:t>
            </a:r>
          </a:p>
          <a:p>
            <a:r>
              <a:rPr lang="en-GB" dirty="0" smtClean="0"/>
              <a:t>1 – [0, 1, 0]</a:t>
            </a:r>
          </a:p>
          <a:p>
            <a:r>
              <a:rPr lang="en-GB" dirty="0" smtClean="0"/>
              <a:t>0 – [1, 0, 0]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22517"/>
              </p:ext>
            </p:extLst>
          </p:nvPr>
        </p:nvGraphicFramePr>
        <p:xfrm>
          <a:off x="4067944" y="3460036"/>
          <a:ext cx="1440000" cy="1484692"/>
        </p:xfrm>
        <a:graphic>
          <a:graphicData uri="http://schemas.openxmlformats.org/drawingml/2006/table">
            <a:tbl>
              <a:tblPr firstRow="1" firstCol="1" bandRow="1"/>
              <a:tblGrid>
                <a:gridCol w="720000"/>
                <a:gridCol w="720000"/>
              </a:tblGrid>
              <a:tr h="7466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30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80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30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081614"/>
              </p:ext>
            </p:extLst>
          </p:nvPr>
        </p:nvGraphicFramePr>
        <p:xfrm>
          <a:off x="4067944" y="5157192"/>
          <a:ext cx="1440000" cy="1484692"/>
        </p:xfrm>
        <a:graphic>
          <a:graphicData uri="http://schemas.openxmlformats.org/drawingml/2006/table">
            <a:tbl>
              <a:tblPr firstRow="1" firstCol="1" bandRow="1"/>
              <a:tblGrid>
                <a:gridCol w="720000"/>
                <a:gridCol w="720000"/>
              </a:tblGrid>
              <a:tr h="7466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30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80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03848" y="278092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Class 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203847" y="457539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Class 1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31840" y="623731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Class 2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300192" y="1052736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Apply cross entropy pixel-wise </a:t>
            </a:r>
            <a:r>
              <a:rPr lang="en-GB" dirty="0"/>
              <a:t>on </a:t>
            </a:r>
            <a:r>
              <a:rPr lang="en-GB" dirty="0" smtClean="0"/>
              <a:t>the last layer of the network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Fully convolutional neural networks (FCN)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GB" dirty="0" smtClean="0"/>
              <a:t>How to preserve the spatial size of the output map (input size must be equal to the output size)?</a:t>
            </a:r>
          </a:p>
        </p:txBody>
      </p:sp>
    </p:spTree>
    <p:extLst>
      <p:ext uri="{BB962C8B-B14F-4D97-AF65-F5344CB8AC3E}">
        <p14:creationId xmlns:p14="http://schemas.microsoft.com/office/powerpoint/2010/main" val="9854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Fully convolutional 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GB" dirty="0" smtClean="0"/>
              <a:t>How to preserve the spatial size of the output map (input size must be equal to the output size)?</a:t>
            </a:r>
          </a:p>
          <a:p>
            <a:pPr lvl="1"/>
            <a:r>
              <a:rPr lang="en-GB" dirty="0" smtClean="0"/>
              <a:t>Don’t use any layers that reduce the spatial size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05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Fully convolutional 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GB" dirty="0" smtClean="0"/>
              <a:t>How to preserve the spatial size of the output map (input size must be equal to the output size)?</a:t>
            </a:r>
          </a:p>
          <a:p>
            <a:pPr lvl="1"/>
            <a:r>
              <a:rPr lang="en-GB" dirty="0" smtClean="0"/>
              <a:t>Don’t use any layers that reduce the spatial size -&gt; </a:t>
            </a:r>
            <a:r>
              <a:rPr lang="en-GB" dirty="0" smtClean="0">
                <a:solidFill>
                  <a:srgbClr val="C00000"/>
                </a:solidFill>
              </a:rPr>
              <a:t>inefficient</a:t>
            </a:r>
          </a:p>
          <a:p>
            <a:pPr lvl="1"/>
            <a:r>
              <a:rPr lang="en-GB" dirty="0" smtClean="0"/>
              <a:t>Use two paths in the network: a down-sampling and an up-sampling path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99592" y="2996952"/>
            <a:ext cx="6840760" cy="864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6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Fully convolutional neural networks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" y="2605880"/>
            <a:ext cx="1958993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92" y="2656096"/>
            <a:ext cx="2012284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93805" y="3146810"/>
            <a:ext cx="1684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Down sampling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layers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6280" y="3207217"/>
            <a:ext cx="1728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Up-sampling layers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9996"/>
            <a:ext cx="4715938" cy="220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2555776" y="1988840"/>
            <a:ext cx="79208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0294" y="1342509"/>
            <a:ext cx="3096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Down-sampling: </a:t>
            </a:r>
            <a:r>
              <a:rPr lang="en-GB" dirty="0" err="1" smtClean="0"/>
              <a:t>strided</a:t>
            </a:r>
            <a:r>
              <a:rPr lang="en-GB" dirty="0" smtClean="0"/>
              <a:t> convolutions, pooling layers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796136" y="5229200"/>
            <a:ext cx="309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Up-sampling: NN, bilinear interpolation, max </a:t>
            </a:r>
            <a:r>
              <a:rPr lang="en-GB" dirty="0" err="1" smtClean="0"/>
              <a:t>unpooling</a:t>
            </a:r>
            <a:r>
              <a:rPr lang="en-GB" dirty="0" smtClean="0"/>
              <a:t>, transposed convolution</a:t>
            </a:r>
            <a:endParaRPr lang="en-GB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796136" y="4221088"/>
            <a:ext cx="618336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0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Up-sampling techniques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Face verification as a binary classification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221088"/>
                <a:ext cx="8229600" cy="19050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𝜎</m:t>
                      </m:r>
                      <m:r>
                        <a:rPr lang="en-GB" b="0" i="1" smtClean="0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|</m:t>
                      </m:r>
                      <m:r>
                        <a:rPr lang="en-GB" b="0" i="1" smtClean="0">
                          <a:latin typeface="Cambria Math"/>
                        </a:rPr>
                        <m:t>𝑓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 −</m:t>
                      </m:r>
                      <m:r>
                        <a:rPr lang="en-GB" b="0" i="1" smtClean="0">
                          <a:latin typeface="Cambria Math"/>
                        </a:rPr>
                        <m:t>𝑓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 |+</m:t>
                      </m:r>
                      <m:r>
                        <a:rPr lang="en-GB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221088"/>
                <a:ext cx="8229600" cy="190507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31" y="1844824"/>
            <a:ext cx="65722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7504" y="6390620"/>
            <a:ext cx="734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Example credit: Andrew Ng, deeplearning.ai, Convolutional Neural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3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 smtClean="0"/>
              <a:t>Up-sampling</a:t>
            </a:r>
            <a:br>
              <a:rPr lang="en-GB" dirty="0" smtClean="0"/>
            </a:br>
            <a:r>
              <a:rPr lang="en-GB" sz="2200" dirty="0" smtClean="0"/>
              <a:t>Nearest neighbour</a:t>
            </a:r>
            <a:endParaRPr lang="en-GB" sz="2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72317"/>
              </p:ext>
            </p:extLst>
          </p:nvPr>
        </p:nvGraphicFramePr>
        <p:xfrm>
          <a:off x="899592" y="2492896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5603"/>
              </p:ext>
            </p:extLst>
          </p:nvPr>
        </p:nvGraphicFramePr>
        <p:xfrm>
          <a:off x="4932040" y="2038213"/>
          <a:ext cx="2880000" cy="2880000"/>
        </p:xfrm>
        <a:graphic>
          <a:graphicData uri="http://schemas.openxmlformats.org/drawingml/2006/table">
            <a:tbl>
              <a:tblPr firstRow="1" firstCol="1" bandRow="1"/>
              <a:tblGrid>
                <a:gridCol w="720000"/>
                <a:gridCol w="720000"/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19254" y="429309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2x2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156176" y="50851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4x4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01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49" y="0"/>
            <a:ext cx="8229600" cy="1143000"/>
          </a:xfrm>
        </p:spPr>
        <p:txBody>
          <a:bodyPr/>
          <a:lstStyle/>
          <a:p>
            <a:pPr algn="l"/>
            <a:r>
              <a:rPr lang="en-GB" dirty="0">
                <a:solidFill>
                  <a:prstClr val="black"/>
                </a:solidFill>
              </a:rPr>
              <a:t>Up-sampling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2200" dirty="0" smtClean="0">
                <a:solidFill>
                  <a:prstClr val="black"/>
                </a:solidFill>
              </a:rPr>
              <a:t>Bilinear interpolation</a:t>
            </a:r>
            <a:endParaRPr lang="en-GB" dirty="0"/>
          </a:p>
        </p:txBody>
      </p:sp>
      <p:pic>
        <p:nvPicPr>
          <p:cNvPr id="4" name="Picture 2" descr="Example of bilinear interpolation in grayscale valu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2" y="3992382"/>
            <a:ext cx="26098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39" y="4293096"/>
            <a:ext cx="5423103" cy="131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82" y="5805264"/>
            <a:ext cx="61817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The four red dots show the data points and the green dot is the point at which we want to interpolat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0" y="764704"/>
            <a:ext cx="3324567" cy="314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42972" y="3789040"/>
            <a:ext cx="826147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40993"/>
            <a:ext cx="47625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81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 smtClean="0"/>
              <a:t>Up-sampling</a:t>
            </a:r>
            <a:br>
              <a:rPr lang="en-GB" dirty="0" smtClean="0"/>
            </a:br>
            <a:r>
              <a:rPr lang="en-GB" sz="2200" dirty="0">
                <a:solidFill>
                  <a:prstClr val="black"/>
                </a:solidFill>
              </a:rPr>
              <a:t>Bilinear interpolation</a:t>
            </a:r>
            <a:endParaRPr lang="en-GB" sz="2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060008"/>
              </p:ext>
            </p:extLst>
          </p:nvPr>
        </p:nvGraphicFramePr>
        <p:xfrm>
          <a:off x="899592" y="2492896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r>
                        <a:rPr lang="en-GB" sz="3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3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044337"/>
              </p:ext>
            </p:extLst>
          </p:nvPr>
        </p:nvGraphicFramePr>
        <p:xfrm>
          <a:off x="4932040" y="2038213"/>
          <a:ext cx="2880000" cy="2880000"/>
        </p:xfrm>
        <a:graphic>
          <a:graphicData uri="http://schemas.openxmlformats.org/drawingml/2006/table">
            <a:tbl>
              <a:tblPr firstRow="1" firstCol="1" bandRow="1"/>
              <a:tblGrid>
                <a:gridCol w="720000"/>
                <a:gridCol w="720000"/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en-GB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12.5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17.5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endParaRPr lang="en-GB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17.5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22.5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27.5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32.5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</a:t>
                      </a:r>
                      <a:endParaRPr lang="en-GB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32.5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37.5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40</a:t>
                      </a:r>
                      <a:endParaRPr lang="en-GB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19254" y="429309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2x2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156176" y="50851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4x4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5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Up-sampling in </a:t>
            </a:r>
            <a:r>
              <a:rPr lang="en-GB" dirty="0" err="1" smtClean="0"/>
              <a:t>keras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" y="1916832"/>
            <a:ext cx="86582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4479502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Interpolation:</a:t>
            </a:r>
          </a:p>
          <a:p>
            <a:r>
              <a:rPr lang="en-GB" dirty="0"/>
              <a:t> </a:t>
            </a:r>
            <a:r>
              <a:rPr lang="en-GB" dirty="0" smtClean="0"/>
              <a:t>- nearest</a:t>
            </a:r>
          </a:p>
          <a:p>
            <a:r>
              <a:rPr lang="en-GB" dirty="0"/>
              <a:t> </a:t>
            </a:r>
            <a:r>
              <a:rPr lang="en-GB" dirty="0" smtClean="0"/>
              <a:t>- bilinear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6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Max un-pooling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70131"/>
              </p:ext>
            </p:extLst>
          </p:nvPr>
        </p:nvGraphicFramePr>
        <p:xfrm>
          <a:off x="3203848" y="3068960"/>
          <a:ext cx="1080000" cy="1080000"/>
        </p:xfrm>
        <a:graphic>
          <a:graphicData uri="http://schemas.openxmlformats.org/drawingml/2006/table">
            <a:tbl>
              <a:tblPr firstRow="1" firstCol="1" bandRow="1"/>
              <a:tblGrid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971162"/>
              </p:ext>
            </p:extLst>
          </p:nvPr>
        </p:nvGraphicFramePr>
        <p:xfrm>
          <a:off x="6876256" y="2420888"/>
          <a:ext cx="216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337315"/>
              </p:ext>
            </p:extLst>
          </p:nvPr>
        </p:nvGraphicFramePr>
        <p:xfrm>
          <a:off x="179512" y="2492896"/>
          <a:ext cx="2160000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5537" y="5013176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Pooling</a:t>
            </a:r>
            <a:r>
              <a:rPr lang="en-GB" dirty="0" smtClean="0"/>
              <a:t>: remember the position of the maximum element within the receptive field of the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8264" y="4984960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Max Un-Pooling</a:t>
            </a:r>
            <a:r>
              <a:rPr lang="en-GB" dirty="0" smtClean="0"/>
              <a:t>: use the position of the max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6852" y="350100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……</a:t>
            </a:r>
            <a:endParaRPr lang="en-GB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94" y="1308447"/>
            <a:ext cx="1961267" cy="99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62292" y="1484784"/>
            <a:ext cx="334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Symmetric structure of the FCN</a:t>
            </a:r>
            <a:endParaRPr lang="en-GB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024" y="2420888"/>
            <a:ext cx="0" cy="403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576" y="6165304"/>
            <a:ext cx="241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DOWNSAMPLING PATH</a:t>
            </a:r>
            <a:endParaRPr lang="en-GB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36680" y="6165304"/>
            <a:ext cx="208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UP-SAMPLING PATH</a:t>
            </a:r>
            <a:endParaRPr lang="en-GB" b="1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707904" y="2420888"/>
            <a:ext cx="324036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5" idx="1"/>
          </p:cNvCxnSpPr>
          <p:nvPr/>
        </p:nvCxnSpPr>
        <p:spPr>
          <a:xfrm flipV="1">
            <a:off x="3707904" y="3500888"/>
            <a:ext cx="3168352" cy="72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Transposed convolutions</a:t>
            </a:r>
            <a:br>
              <a:rPr lang="en-GB" dirty="0" smtClean="0"/>
            </a:br>
            <a:r>
              <a:rPr lang="en-GB" sz="2700" b="1" dirty="0" smtClean="0"/>
              <a:t>Learnable</a:t>
            </a:r>
            <a:r>
              <a:rPr lang="en-GB" sz="2700" dirty="0" smtClean="0"/>
              <a:t> up-sampling</a:t>
            </a:r>
            <a:endParaRPr lang="en-GB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Remember </a:t>
            </a:r>
            <a:r>
              <a:rPr lang="en-GB" i="1" dirty="0" err="1" smtClean="0"/>
              <a:t>strided</a:t>
            </a:r>
            <a:r>
              <a:rPr lang="en-GB" dirty="0" smtClean="0"/>
              <a:t> convolutions</a:t>
            </a:r>
            <a:endParaRPr lang="en-GB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42460"/>
              </p:ext>
            </p:extLst>
          </p:nvPr>
        </p:nvGraphicFramePr>
        <p:xfrm>
          <a:off x="1187624" y="270892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15616" y="5094476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3x3, stride 2, pad 1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091876"/>
              </p:ext>
            </p:extLst>
          </p:nvPr>
        </p:nvGraphicFramePr>
        <p:xfrm>
          <a:off x="4716016" y="2924944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735853" y="2348880"/>
            <a:ext cx="1152128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/>
          <p:cNvCxnSpPr>
            <a:stCxn id="11" idx="0"/>
          </p:cNvCxnSpPr>
          <p:nvPr/>
        </p:nvCxnSpPr>
        <p:spPr>
          <a:xfrm>
            <a:off x="1311917" y="2348880"/>
            <a:ext cx="3404099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311917" y="3284984"/>
            <a:ext cx="3404099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8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Transposed convolutions</a:t>
            </a:r>
            <a:br>
              <a:rPr lang="en-GB" dirty="0" smtClean="0"/>
            </a:br>
            <a:r>
              <a:rPr lang="en-GB" sz="2700" b="1" dirty="0" smtClean="0"/>
              <a:t>Learnable</a:t>
            </a:r>
            <a:r>
              <a:rPr lang="en-GB" sz="2700" dirty="0" smtClean="0"/>
              <a:t> up-sampling</a:t>
            </a:r>
            <a:endParaRPr lang="en-GB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Remember </a:t>
            </a:r>
            <a:r>
              <a:rPr lang="en-GB" i="1" dirty="0" err="1" smtClean="0"/>
              <a:t>strided</a:t>
            </a:r>
            <a:r>
              <a:rPr lang="en-GB" dirty="0" smtClean="0"/>
              <a:t> convolutions</a:t>
            </a:r>
            <a:endParaRPr lang="en-GB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809349"/>
              </p:ext>
            </p:extLst>
          </p:nvPr>
        </p:nvGraphicFramePr>
        <p:xfrm>
          <a:off x="1187624" y="270892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15616" y="5094476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3x3, stride 2, pad 1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06724"/>
              </p:ext>
            </p:extLst>
          </p:nvPr>
        </p:nvGraphicFramePr>
        <p:xfrm>
          <a:off x="4716016" y="2924944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Straight Connector 12"/>
          <p:cNvCxnSpPr>
            <a:endCxn id="10" idx="0"/>
          </p:cNvCxnSpPr>
          <p:nvPr/>
        </p:nvCxnSpPr>
        <p:spPr>
          <a:xfrm>
            <a:off x="2339752" y="2320320"/>
            <a:ext cx="2736264" cy="604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311917" y="3284984"/>
            <a:ext cx="3764099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4693" y="2318064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554597" y="2324952"/>
            <a:ext cx="1103429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3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Transposed convolutions</a:t>
            </a:r>
            <a:br>
              <a:rPr lang="en-GB" dirty="0" smtClean="0"/>
            </a:br>
            <a:r>
              <a:rPr lang="en-GB" sz="2700" b="1" dirty="0" smtClean="0"/>
              <a:t>Learnable</a:t>
            </a:r>
            <a:r>
              <a:rPr lang="en-GB" sz="2700" dirty="0" smtClean="0"/>
              <a:t> up-sampling</a:t>
            </a:r>
            <a:endParaRPr lang="en-GB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Remember </a:t>
            </a:r>
            <a:r>
              <a:rPr lang="en-GB" i="1" dirty="0" err="1" smtClean="0"/>
              <a:t>strided</a:t>
            </a:r>
            <a:r>
              <a:rPr lang="en-GB" dirty="0" smtClean="0"/>
              <a:t> convolutions</a:t>
            </a:r>
            <a:endParaRPr lang="en-GB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18653"/>
              </p:ext>
            </p:extLst>
          </p:nvPr>
        </p:nvGraphicFramePr>
        <p:xfrm>
          <a:off x="1187624" y="270892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15616" y="5094476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3x3, stride 2, pad 1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429413"/>
              </p:ext>
            </p:extLst>
          </p:nvPr>
        </p:nvGraphicFramePr>
        <p:xfrm>
          <a:off x="4716016" y="2924944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Straight Connector 12"/>
          <p:cNvCxnSpPr>
            <a:endCxn id="10" idx="1"/>
          </p:cNvCxnSpPr>
          <p:nvPr/>
        </p:nvCxnSpPr>
        <p:spPr>
          <a:xfrm>
            <a:off x="735853" y="3068960"/>
            <a:ext cx="3980163" cy="215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</p:cNvCxnSpPr>
          <p:nvPr/>
        </p:nvCxnSpPr>
        <p:spPr>
          <a:xfrm flipV="1">
            <a:off x="1311917" y="3609020"/>
            <a:ext cx="3404099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4693" y="2318064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35853" y="3068960"/>
            <a:ext cx="1152128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547664" y="2318064"/>
            <a:ext cx="1110362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Transposed convolutions</a:t>
            </a:r>
            <a:br>
              <a:rPr lang="en-GB" dirty="0" smtClean="0"/>
            </a:br>
            <a:r>
              <a:rPr lang="en-GB" sz="2700" b="1" dirty="0" smtClean="0"/>
              <a:t>Learnable</a:t>
            </a:r>
            <a:r>
              <a:rPr lang="en-GB" sz="2700" dirty="0" smtClean="0"/>
              <a:t> up-sampling</a:t>
            </a:r>
            <a:endParaRPr lang="en-GB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Remember </a:t>
            </a:r>
            <a:r>
              <a:rPr lang="en-GB" i="1" dirty="0" err="1" smtClean="0"/>
              <a:t>strided</a:t>
            </a:r>
            <a:r>
              <a:rPr lang="en-GB" dirty="0" smtClean="0"/>
              <a:t> convolutions</a:t>
            </a:r>
            <a:endParaRPr lang="en-GB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98832"/>
              </p:ext>
            </p:extLst>
          </p:nvPr>
        </p:nvGraphicFramePr>
        <p:xfrm>
          <a:off x="1187624" y="2708920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15616" y="5094476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3x3, stride 2, pad 1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11473"/>
              </p:ext>
            </p:extLst>
          </p:nvPr>
        </p:nvGraphicFramePr>
        <p:xfrm>
          <a:off x="4716016" y="2924944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Connector 12"/>
          <p:cNvCxnSpPr>
            <a:stCxn id="11" idx="0"/>
          </p:cNvCxnSpPr>
          <p:nvPr/>
        </p:nvCxnSpPr>
        <p:spPr>
          <a:xfrm>
            <a:off x="2081962" y="3056392"/>
            <a:ext cx="2994094" cy="228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  <a:endCxn id="10" idx="2"/>
          </p:cNvCxnSpPr>
          <p:nvPr/>
        </p:nvCxnSpPr>
        <p:spPr>
          <a:xfrm flipV="1">
            <a:off x="2081962" y="3644944"/>
            <a:ext cx="2994054" cy="491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4693" y="2318064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547664" y="2318064"/>
            <a:ext cx="1110362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762771" y="3056392"/>
            <a:ext cx="1110362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505898" y="3056392"/>
            <a:ext cx="1152128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5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Transposed convolutions</a:t>
            </a:r>
            <a:br>
              <a:rPr lang="en-GB" dirty="0" smtClean="0"/>
            </a:br>
            <a:r>
              <a:rPr lang="en-GB" sz="2700" b="1" dirty="0" smtClean="0"/>
              <a:t>Learnable</a:t>
            </a:r>
            <a:r>
              <a:rPr lang="en-GB" sz="2700" dirty="0" smtClean="0"/>
              <a:t> up-sampling</a:t>
            </a:r>
            <a:endParaRPr lang="en-GB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09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NOW: transposed convolutions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068925"/>
              </p:ext>
            </p:extLst>
          </p:nvPr>
        </p:nvGraphicFramePr>
        <p:xfrm>
          <a:off x="5292080" y="2852936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97891"/>
              </p:ext>
            </p:extLst>
          </p:nvPr>
        </p:nvGraphicFramePr>
        <p:xfrm>
          <a:off x="971600" y="2866736"/>
          <a:ext cx="720000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en-GB" sz="1100" i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i1</a:t>
                      </a:r>
                      <a:endParaRPr lang="en-GB" sz="11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99592" y="6237312"/>
            <a:ext cx="196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3x3, stride 2, pad 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860032" y="2492896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771800" y="2780928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032360" y="230823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filter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584388"/>
            <a:ext cx="5331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input feature </a:t>
            </a:r>
            <a:r>
              <a:rPr lang="en-GB" i="1" dirty="0" smtClean="0"/>
              <a:t>i1 </a:t>
            </a:r>
            <a:r>
              <a:rPr lang="en-GB" dirty="0" smtClean="0"/>
              <a:t>is multiplied with the filter values</a:t>
            </a:r>
          </a:p>
          <a:p>
            <a:r>
              <a:rPr lang="en-GB" i="1" dirty="0" smtClean="0"/>
              <a:t>i1 </a:t>
            </a:r>
            <a:r>
              <a:rPr lang="en-GB" dirty="0" smtClean="0"/>
              <a:t>is like a weight for the filter value. </a:t>
            </a:r>
          </a:p>
          <a:p>
            <a:r>
              <a:rPr lang="en-GB" dirty="0" smtClean="0"/>
              <a:t>Copy the “weighted” filter in the corresponding output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6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4695"/>
            <a:ext cx="5415533" cy="631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144" y="6512776"/>
            <a:ext cx="8229600" cy="24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 dirty="0" smtClean="0">
                <a:hlinkClick r:id="rId3"/>
              </a:rPr>
              <a:t>https://www.pyimagesearch.com/2020/11/30/siamese-networks-with-keras-tensorflow-and-deep-learning/</a:t>
            </a:r>
            <a:r>
              <a:rPr lang="en-GB" sz="1000" dirty="0" smtClean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80042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Transposed convolutions</a:t>
            </a:r>
            <a:br>
              <a:rPr lang="en-GB" dirty="0" smtClean="0"/>
            </a:br>
            <a:r>
              <a:rPr lang="en-GB" sz="2700" b="1" dirty="0" smtClean="0"/>
              <a:t>Learnable</a:t>
            </a:r>
            <a:r>
              <a:rPr lang="en-GB" sz="2700" dirty="0" smtClean="0"/>
              <a:t> up-sampling</a:t>
            </a:r>
            <a:endParaRPr lang="en-GB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09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NOW: transposed convolutions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94886"/>
              </p:ext>
            </p:extLst>
          </p:nvPr>
        </p:nvGraphicFramePr>
        <p:xfrm>
          <a:off x="5292080" y="2852936"/>
          <a:ext cx="1440000" cy="14400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25060"/>
              </p:ext>
            </p:extLst>
          </p:nvPr>
        </p:nvGraphicFramePr>
        <p:xfrm>
          <a:off x="971600" y="2852936"/>
          <a:ext cx="720000" cy="733800"/>
        </p:xfrm>
        <a:graphic>
          <a:graphicData uri="http://schemas.openxmlformats.org/drawingml/2006/table">
            <a:tbl>
              <a:tblPr firstRow="1" firstCol="1" bandRow="1"/>
              <a:tblGrid>
                <a:gridCol w="360000"/>
                <a:gridCol w="360000"/>
              </a:tblGrid>
              <a:tr h="373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GB" sz="11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en-GB" sz="1100" i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i2</a:t>
                      </a:r>
                      <a:endParaRPr lang="en-GB" sz="11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99592" y="6237312"/>
            <a:ext cx="196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3x3, stride 2, pad 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860032" y="2492896"/>
            <a:ext cx="1152128" cy="1080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771800" y="2780928"/>
            <a:ext cx="1152128" cy="108012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032360" y="230823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filter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584388"/>
            <a:ext cx="5331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input feature </a:t>
            </a:r>
            <a:r>
              <a:rPr lang="en-GB" i="1" dirty="0" smtClean="0"/>
              <a:t>i2 </a:t>
            </a:r>
            <a:r>
              <a:rPr lang="en-GB" dirty="0" smtClean="0"/>
              <a:t>is multiplied with the filter values</a:t>
            </a:r>
          </a:p>
          <a:p>
            <a:r>
              <a:rPr lang="en-GB" i="1" dirty="0" smtClean="0"/>
              <a:t>i2 </a:t>
            </a:r>
            <a:r>
              <a:rPr lang="en-GB" dirty="0" smtClean="0"/>
              <a:t>is like a weight for the filter value. </a:t>
            </a:r>
          </a:p>
          <a:p>
            <a:r>
              <a:rPr lang="en-GB" dirty="0" smtClean="0"/>
              <a:t>Copy the “weighted” filter in the corresponding output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652120" y="2492896"/>
            <a:ext cx="1080120" cy="10801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868144" y="1556792"/>
            <a:ext cx="1080120" cy="1120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92280" y="1193847"/>
            <a:ext cx="1763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Where there is overlap, sum up the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2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Transposed convolutions</a:t>
            </a:r>
            <a:br>
              <a:rPr lang="en-GB" dirty="0" smtClean="0"/>
            </a:br>
            <a:r>
              <a:rPr lang="en-GB" sz="2700" b="1" dirty="0" smtClean="0"/>
              <a:t>Learnable</a:t>
            </a:r>
            <a:r>
              <a:rPr lang="en-GB" sz="2700" dirty="0" smtClean="0"/>
              <a:t> up-sampling</a:t>
            </a:r>
            <a:endParaRPr lang="en-GB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619508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weights of the filter are learned</a:t>
            </a:r>
          </a:p>
          <a:p>
            <a:r>
              <a:rPr lang="en-GB" sz="2400" dirty="0" smtClean="0"/>
              <a:t>At each position multiply the filter values with the corresponding position of the input layer to get the result of the output</a:t>
            </a:r>
          </a:p>
          <a:p>
            <a:r>
              <a:rPr lang="en-GB" sz="2400" dirty="0" smtClean="0"/>
              <a:t>Add overlapping positions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76712" y="5699430"/>
            <a:ext cx="318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Example: 1 stride and 0 padding</a:t>
            </a:r>
            <a:endParaRPr lang="en-GB" dirty="0"/>
          </a:p>
        </p:txBody>
      </p:sp>
      <p:pic>
        <p:nvPicPr>
          <p:cNvPr id="23556" name="Picture 4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01008"/>
            <a:ext cx="90678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Transposed convolutions</a:t>
            </a:r>
            <a:br>
              <a:rPr lang="en-GB" dirty="0" smtClean="0"/>
            </a:br>
            <a:r>
              <a:rPr lang="en-GB" sz="2700" b="1" dirty="0" smtClean="0"/>
              <a:t>Learnable</a:t>
            </a:r>
            <a:r>
              <a:rPr lang="en-GB" sz="2700" dirty="0" smtClean="0"/>
              <a:t> up-sampling</a:t>
            </a:r>
            <a:endParaRPr lang="en-GB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700808"/>
            <a:ext cx="7513320" cy="4130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6453336"/>
            <a:ext cx="7532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Image source: </a:t>
            </a:r>
            <a:r>
              <a:rPr lang="en-GB" sz="1200" dirty="0" smtClean="0">
                <a:hlinkClick r:id="rId3"/>
              </a:rPr>
              <a:t>https://medium.com/apache-mxnet/transposed-convolutions-explained-with-ms-excel-52d13030c7e8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372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Transposed convolutions in </a:t>
            </a:r>
            <a:r>
              <a:rPr lang="en-GB" dirty="0" err="1" smtClean="0"/>
              <a:t>keras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7311"/>
            <a:ext cx="8473772" cy="54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3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U-Net, 2015</a:t>
            </a:r>
            <a:endParaRPr lang="en-GB" dirty="0"/>
          </a:p>
        </p:txBody>
      </p:sp>
      <p:pic>
        <p:nvPicPr>
          <p:cNvPr id="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823024"/>
            <a:ext cx="8750661" cy="57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696" y="1657352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 smtClean="0"/>
              <a:t>Skip connections to help the </a:t>
            </a:r>
            <a:r>
              <a:rPr lang="en-GB" sz="1200" dirty="0" err="1" smtClean="0"/>
              <a:t>upsampling</a:t>
            </a:r>
            <a:r>
              <a:rPr lang="en-GB" sz="1200" dirty="0" smtClean="0"/>
              <a:t> path recover spatially detailed information from the </a:t>
            </a:r>
            <a:r>
              <a:rPr lang="en-GB" sz="1200" dirty="0" err="1" smtClean="0"/>
              <a:t>downsampling</a:t>
            </a:r>
            <a:r>
              <a:rPr lang="en-GB" sz="1200" dirty="0" smtClean="0"/>
              <a:t> path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2788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100 layers tiramisu, 2017</a:t>
            </a:r>
            <a:endParaRPr lang="en-GB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40712"/>
            <a:ext cx="4102224" cy="534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89690"/>
            <a:ext cx="60841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The one hundred layers tiramisu: Fully convolutional </a:t>
            </a:r>
            <a:r>
              <a:rPr lang="en-GB" sz="1000" dirty="0" err="1" smtClean="0"/>
              <a:t>densenets</a:t>
            </a:r>
            <a:r>
              <a:rPr lang="en-GB" sz="1000" dirty="0" smtClean="0"/>
              <a:t> for semantic segmentation, 2016</a:t>
            </a:r>
            <a:endParaRPr lang="en-GB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19508"/>
            <a:ext cx="4464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Similar to U-Net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uses Dense Block for convolutions and transposed convolutions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568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856" y="1614221"/>
            <a:ext cx="82296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 err="1"/>
              <a:t>def</a:t>
            </a:r>
            <a:r>
              <a:rPr lang="en-GB" dirty="0"/>
              <a:t> </a:t>
            </a:r>
            <a:r>
              <a:rPr lang="en-GB" dirty="0" err="1"/>
              <a:t>build_siamese_model</a:t>
            </a:r>
            <a:r>
              <a:rPr lang="en-GB" dirty="0"/>
              <a:t>(</a:t>
            </a:r>
            <a:r>
              <a:rPr lang="en-GB" dirty="0" err="1"/>
              <a:t>inputShape</a:t>
            </a:r>
            <a:r>
              <a:rPr lang="en-GB" dirty="0"/>
              <a:t>, </a:t>
            </a:r>
            <a:r>
              <a:rPr lang="en-GB" dirty="0" err="1"/>
              <a:t>embeddingDim</a:t>
            </a:r>
            <a:r>
              <a:rPr lang="en-GB" dirty="0"/>
              <a:t>=48):</a:t>
            </a:r>
          </a:p>
          <a:p>
            <a:pPr marL="0" indent="0">
              <a:buNone/>
            </a:pPr>
            <a:r>
              <a:rPr lang="en-GB" dirty="0"/>
              <a:t>	# specify the inputs for the feature extractor network</a:t>
            </a:r>
          </a:p>
          <a:p>
            <a:pPr marL="0" indent="0">
              <a:buNone/>
            </a:pPr>
            <a:r>
              <a:rPr lang="en-GB" dirty="0"/>
              <a:t>	inputs = Input(</a:t>
            </a:r>
            <a:r>
              <a:rPr lang="en-GB" dirty="0" err="1"/>
              <a:t>inputShape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	# define the first set of CONV =&gt; RELU =&gt; POOL =&gt; DROPOUT layers</a:t>
            </a:r>
          </a:p>
          <a:p>
            <a:pPr marL="0" indent="0">
              <a:buNone/>
            </a:pPr>
            <a:r>
              <a:rPr lang="en-GB" dirty="0"/>
              <a:t>	x = Conv2D(64, (2, 2), padding="same", activation="</a:t>
            </a:r>
            <a:r>
              <a:rPr lang="en-GB" dirty="0" err="1"/>
              <a:t>relu</a:t>
            </a:r>
            <a:r>
              <a:rPr lang="en-GB" dirty="0"/>
              <a:t>")(inputs)</a:t>
            </a:r>
          </a:p>
          <a:p>
            <a:pPr marL="0" indent="0">
              <a:buNone/>
            </a:pPr>
            <a:r>
              <a:rPr lang="en-GB" dirty="0"/>
              <a:t>	x = MaxPooling2D(</a:t>
            </a:r>
            <a:r>
              <a:rPr lang="en-GB" dirty="0" err="1"/>
              <a:t>pool_size</a:t>
            </a:r>
            <a:r>
              <a:rPr lang="en-GB" dirty="0"/>
              <a:t>=(2, 2))(x)</a:t>
            </a:r>
          </a:p>
          <a:p>
            <a:pPr marL="0" indent="0">
              <a:buNone/>
            </a:pPr>
            <a:r>
              <a:rPr lang="en-GB" dirty="0"/>
              <a:t>	x = Dropout(0.3)(x)</a:t>
            </a:r>
          </a:p>
          <a:p>
            <a:pPr marL="0" indent="0">
              <a:buNone/>
            </a:pPr>
            <a:r>
              <a:rPr lang="en-GB" dirty="0"/>
              <a:t>	# second set of CONV =&gt; RELU =&gt; POOL =&gt; DROPOUT layers</a:t>
            </a:r>
          </a:p>
          <a:p>
            <a:pPr marL="0" indent="0">
              <a:buNone/>
            </a:pPr>
            <a:r>
              <a:rPr lang="en-GB" dirty="0"/>
              <a:t>	x = Conv2D(64, (2, 2), padding="same", activation="</a:t>
            </a:r>
            <a:r>
              <a:rPr lang="en-GB" dirty="0" err="1"/>
              <a:t>relu</a:t>
            </a:r>
            <a:r>
              <a:rPr lang="en-GB" dirty="0"/>
              <a:t>")(x)</a:t>
            </a:r>
          </a:p>
          <a:p>
            <a:pPr marL="0" indent="0">
              <a:buNone/>
            </a:pPr>
            <a:r>
              <a:rPr lang="en-GB" dirty="0"/>
              <a:t>	x = MaxPooling2D(</a:t>
            </a:r>
            <a:r>
              <a:rPr lang="en-GB" dirty="0" err="1"/>
              <a:t>pool_size</a:t>
            </a:r>
            <a:r>
              <a:rPr lang="en-GB" dirty="0"/>
              <a:t>=2)(x)</a:t>
            </a:r>
          </a:p>
          <a:p>
            <a:pPr marL="0" indent="0">
              <a:buNone/>
            </a:pPr>
            <a:r>
              <a:rPr lang="en-GB" dirty="0"/>
              <a:t>	x = Dropout(0.3)(x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	# prepare the final outputs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pooledOutput</a:t>
            </a:r>
            <a:r>
              <a:rPr lang="en-GB" dirty="0"/>
              <a:t> = GlobalAveragePooling2D()(x)</a:t>
            </a:r>
          </a:p>
          <a:p>
            <a:pPr marL="0" indent="0">
              <a:buNone/>
            </a:pPr>
            <a:r>
              <a:rPr lang="en-GB" dirty="0"/>
              <a:t>	outputs = Dense(</a:t>
            </a:r>
            <a:r>
              <a:rPr lang="en-GB" dirty="0" err="1"/>
              <a:t>embeddingDim</a:t>
            </a:r>
            <a:r>
              <a:rPr lang="en-GB" dirty="0"/>
              <a:t>)(</a:t>
            </a:r>
            <a:r>
              <a:rPr lang="en-GB" dirty="0" err="1"/>
              <a:t>pooledOutput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	# build the model</a:t>
            </a:r>
          </a:p>
          <a:p>
            <a:pPr marL="0" indent="0">
              <a:buNone/>
            </a:pPr>
            <a:r>
              <a:rPr lang="en-GB" dirty="0"/>
              <a:t>	model = Model(inputs, outputs)</a:t>
            </a:r>
          </a:p>
          <a:p>
            <a:pPr marL="0" indent="0">
              <a:buNone/>
            </a:pPr>
            <a:r>
              <a:rPr lang="en-GB" dirty="0"/>
              <a:t>	# return the model to the calling function</a:t>
            </a:r>
          </a:p>
          <a:p>
            <a:pPr marL="0" indent="0">
              <a:buNone/>
            </a:pPr>
            <a:r>
              <a:rPr lang="en-GB" dirty="0"/>
              <a:t>	return model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6165304"/>
            <a:ext cx="8229600" cy="24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 dirty="0" smtClean="0">
                <a:hlinkClick r:id="rId2"/>
              </a:rPr>
              <a:t>https://www.pyimagesearch.com/2020/11/30/siamese-networks-with-keras-tensorflow-and-deep-learning/</a:t>
            </a:r>
            <a:r>
              <a:rPr lang="en-GB" sz="1000" dirty="0" smtClean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024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1028343"/>
            <a:ext cx="86409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/>
              <a:t>imgA</a:t>
            </a:r>
            <a:r>
              <a:rPr lang="en-GB" dirty="0" smtClean="0"/>
              <a:t> </a:t>
            </a:r>
            <a:r>
              <a:rPr lang="en-GB" dirty="0"/>
              <a:t>= Input(shape=</a:t>
            </a:r>
            <a:r>
              <a:rPr lang="en-GB" dirty="0" err="1"/>
              <a:t>config.IMG_SHAPE</a:t>
            </a:r>
            <a:r>
              <a:rPr lang="en-GB" dirty="0"/>
              <a:t>)</a:t>
            </a:r>
          </a:p>
          <a:p>
            <a:r>
              <a:rPr lang="en-GB" dirty="0" err="1"/>
              <a:t>imgB</a:t>
            </a:r>
            <a:r>
              <a:rPr lang="en-GB" dirty="0"/>
              <a:t> = Input(shape=</a:t>
            </a:r>
            <a:r>
              <a:rPr lang="en-GB" dirty="0" err="1"/>
              <a:t>config.IMG_SHAPE</a:t>
            </a:r>
            <a:r>
              <a:rPr lang="en-GB" dirty="0"/>
              <a:t>)</a:t>
            </a:r>
          </a:p>
          <a:p>
            <a:r>
              <a:rPr lang="en-GB" dirty="0" err="1"/>
              <a:t>featureExtractor</a:t>
            </a:r>
            <a:r>
              <a:rPr lang="en-GB" dirty="0"/>
              <a:t> = </a:t>
            </a:r>
            <a:r>
              <a:rPr lang="en-GB" dirty="0" err="1"/>
              <a:t>build_siamese_model</a:t>
            </a:r>
            <a:r>
              <a:rPr lang="en-GB" dirty="0"/>
              <a:t>(</a:t>
            </a:r>
            <a:r>
              <a:rPr lang="en-GB" dirty="0" err="1"/>
              <a:t>config.IMG_SHAPE</a:t>
            </a:r>
            <a:r>
              <a:rPr lang="en-GB" dirty="0"/>
              <a:t>)</a:t>
            </a:r>
          </a:p>
          <a:p>
            <a:r>
              <a:rPr lang="en-GB" dirty="0" err="1"/>
              <a:t>featsA</a:t>
            </a:r>
            <a:r>
              <a:rPr lang="en-GB" dirty="0"/>
              <a:t> = </a:t>
            </a:r>
            <a:r>
              <a:rPr lang="en-GB" dirty="0" err="1"/>
              <a:t>featureExtractor</a:t>
            </a:r>
            <a:r>
              <a:rPr lang="en-GB" dirty="0"/>
              <a:t>(</a:t>
            </a:r>
            <a:r>
              <a:rPr lang="en-GB" dirty="0" err="1"/>
              <a:t>imgA</a:t>
            </a:r>
            <a:r>
              <a:rPr lang="en-GB" dirty="0"/>
              <a:t>)</a:t>
            </a:r>
          </a:p>
          <a:p>
            <a:r>
              <a:rPr lang="en-GB" dirty="0" err="1"/>
              <a:t>featsB</a:t>
            </a:r>
            <a:r>
              <a:rPr lang="en-GB" dirty="0"/>
              <a:t> = </a:t>
            </a:r>
            <a:r>
              <a:rPr lang="en-GB" dirty="0" err="1"/>
              <a:t>featureExtractor</a:t>
            </a:r>
            <a:r>
              <a:rPr lang="en-GB" dirty="0"/>
              <a:t>(</a:t>
            </a:r>
            <a:r>
              <a:rPr lang="en-GB" dirty="0" err="1"/>
              <a:t>imgB</a:t>
            </a:r>
            <a:r>
              <a:rPr lang="en-GB" dirty="0" smtClean="0"/>
              <a:t>)</a:t>
            </a:r>
          </a:p>
          <a:p>
            <a:r>
              <a:rPr lang="en-GB" dirty="0"/>
              <a:t>distance = Lambda(</a:t>
            </a:r>
            <a:r>
              <a:rPr lang="en-GB" dirty="0" err="1"/>
              <a:t>utils.euclidean_distance</a:t>
            </a:r>
            <a:r>
              <a:rPr lang="en-GB" dirty="0"/>
              <a:t>)([</a:t>
            </a:r>
            <a:r>
              <a:rPr lang="en-GB" dirty="0" err="1"/>
              <a:t>featsA</a:t>
            </a:r>
            <a:r>
              <a:rPr lang="en-GB" dirty="0"/>
              <a:t>, </a:t>
            </a:r>
            <a:r>
              <a:rPr lang="en-GB" dirty="0" err="1"/>
              <a:t>featsB</a:t>
            </a:r>
            <a:r>
              <a:rPr lang="en-GB" dirty="0"/>
              <a:t>])</a:t>
            </a:r>
          </a:p>
          <a:p>
            <a:r>
              <a:rPr lang="en-GB" dirty="0"/>
              <a:t>outputs = Dense(1, activation="sigmoid")(distance)</a:t>
            </a:r>
          </a:p>
          <a:p>
            <a:r>
              <a:rPr lang="en-GB" dirty="0"/>
              <a:t>model = Model(inputs=[</a:t>
            </a:r>
            <a:r>
              <a:rPr lang="en-GB" dirty="0" err="1"/>
              <a:t>imgA</a:t>
            </a:r>
            <a:r>
              <a:rPr lang="en-GB" dirty="0"/>
              <a:t>, </a:t>
            </a:r>
            <a:r>
              <a:rPr lang="en-GB" dirty="0" err="1"/>
              <a:t>imgB</a:t>
            </a:r>
            <a:r>
              <a:rPr lang="en-GB" dirty="0"/>
              <a:t>], outputs=outputs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err="1"/>
              <a:t>model.compile</a:t>
            </a:r>
            <a:r>
              <a:rPr lang="en-GB" dirty="0"/>
              <a:t>(loss="</a:t>
            </a:r>
            <a:r>
              <a:rPr lang="en-GB" dirty="0" err="1"/>
              <a:t>binary_crossentropy</a:t>
            </a:r>
            <a:r>
              <a:rPr lang="en-GB" dirty="0"/>
              <a:t>", optimizer="</a:t>
            </a:r>
            <a:r>
              <a:rPr lang="en-GB" dirty="0" err="1"/>
              <a:t>adam</a:t>
            </a:r>
            <a:r>
              <a:rPr lang="en-GB" dirty="0"/>
              <a:t>",</a:t>
            </a:r>
          </a:p>
          <a:p>
            <a:r>
              <a:rPr lang="en-GB" dirty="0"/>
              <a:t>metrics=["accuracy"])</a:t>
            </a:r>
          </a:p>
          <a:p>
            <a:r>
              <a:rPr lang="en-GB" dirty="0"/>
              <a:t># train the model</a:t>
            </a:r>
          </a:p>
          <a:p>
            <a:r>
              <a:rPr lang="en-GB" dirty="0"/>
              <a:t>print("[INFO] training model...")</a:t>
            </a:r>
          </a:p>
          <a:p>
            <a:r>
              <a:rPr lang="en-GB" dirty="0"/>
              <a:t>history = </a:t>
            </a:r>
            <a:r>
              <a:rPr lang="en-GB" dirty="0" err="1"/>
              <a:t>model.fit</a:t>
            </a:r>
            <a:r>
              <a:rPr lang="en-GB" dirty="0"/>
              <a:t>(</a:t>
            </a:r>
          </a:p>
          <a:p>
            <a:r>
              <a:rPr lang="en-GB" dirty="0"/>
              <a:t>[</a:t>
            </a:r>
            <a:r>
              <a:rPr lang="en-GB" dirty="0" err="1"/>
              <a:t>pairTrain</a:t>
            </a:r>
            <a:r>
              <a:rPr lang="en-GB" dirty="0"/>
              <a:t>[:, 0], </a:t>
            </a:r>
            <a:r>
              <a:rPr lang="en-GB" dirty="0" err="1"/>
              <a:t>pairTrain</a:t>
            </a:r>
            <a:r>
              <a:rPr lang="en-GB" dirty="0"/>
              <a:t>[:, 1]], </a:t>
            </a:r>
            <a:r>
              <a:rPr lang="en-GB" dirty="0" err="1"/>
              <a:t>labelTrain</a:t>
            </a:r>
            <a:r>
              <a:rPr lang="en-GB" dirty="0"/>
              <a:t>[:],</a:t>
            </a:r>
          </a:p>
          <a:p>
            <a:r>
              <a:rPr lang="en-GB" dirty="0" err="1"/>
              <a:t>validation_data</a:t>
            </a:r>
            <a:r>
              <a:rPr lang="en-GB" dirty="0"/>
              <a:t>=([</a:t>
            </a:r>
            <a:r>
              <a:rPr lang="en-GB" dirty="0" err="1"/>
              <a:t>pairTest</a:t>
            </a:r>
            <a:r>
              <a:rPr lang="en-GB" dirty="0"/>
              <a:t>[:, 0], </a:t>
            </a:r>
            <a:r>
              <a:rPr lang="en-GB" dirty="0" err="1"/>
              <a:t>pairTest</a:t>
            </a:r>
            <a:r>
              <a:rPr lang="en-GB" dirty="0"/>
              <a:t>[:, 1]], </a:t>
            </a:r>
            <a:r>
              <a:rPr lang="en-GB" dirty="0" err="1"/>
              <a:t>labelTest</a:t>
            </a:r>
            <a:r>
              <a:rPr lang="en-GB" dirty="0"/>
              <a:t>[:]),</a:t>
            </a:r>
          </a:p>
          <a:p>
            <a:r>
              <a:rPr lang="en-GB" dirty="0" err="1"/>
              <a:t>batch_size</a:t>
            </a:r>
            <a:r>
              <a:rPr lang="en-GB" dirty="0"/>
              <a:t>=</a:t>
            </a:r>
            <a:r>
              <a:rPr lang="en-GB" dirty="0" err="1"/>
              <a:t>config.BATCH_SIZE</a:t>
            </a:r>
            <a:r>
              <a:rPr lang="en-GB" dirty="0"/>
              <a:t>, </a:t>
            </a:r>
          </a:p>
          <a:p>
            <a:r>
              <a:rPr lang="en-GB" dirty="0"/>
              <a:t>epochs=</a:t>
            </a:r>
            <a:r>
              <a:rPr lang="en-GB" dirty="0" err="1"/>
              <a:t>config.EPOCHS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165304"/>
            <a:ext cx="8229600" cy="24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 dirty="0" smtClean="0">
                <a:hlinkClick r:id="rId2"/>
              </a:rPr>
              <a:t>https://www.pyimagesearch.com/2020/11/30/siamese-networks-with-keras-tensorflow-and-deep-learning/</a:t>
            </a:r>
            <a:r>
              <a:rPr lang="en-GB" sz="1000" dirty="0" smtClean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593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Triplet loss</a:t>
            </a:r>
            <a:endParaRPr lang="en-GB" dirty="0"/>
          </a:p>
        </p:txBody>
      </p:sp>
      <p:pic>
        <p:nvPicPr>
          <p:cNvPr id="3074" name="Picture 2" descr="Intuition of Triplet Loss. Getting an essence of how loss is… | by Susmith  Reddy | Analytics Vidhy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511759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2060848"/>
            <a:ext cx="1316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TRIPLETS:</a:t>
            </a:r>
          </a:p>
          <a:p>
            <a:pPr marL="285750" indent="-285750">
              <a:buFontTx/>
              <a:buChar char="-"/>
            </a:pPr>
            <a:r>
              <a:rPr lang="en-GB" b="1" dirty="0" smtClean="0"/>
              <a:t>Anchor</a:t>
            </a:r>
          </a:p>
          <a:p>
            <a:pPr marL="285750" indent="-285750">
              <a:buFontTx/>
              <a:buChar char="-"/>
            </a:pPr>
            <a:r>
              <a:rPr lang="en-GB" b="1" dirty="0" smtClean="0"/>
              <a:t>Positive</a:t>
            </a:r>
          </a:p>
          <a:p>
            <a:pPr marL="285750" indent="-285750">
              <a:buFontTx/>
              <a:buChar char="-"/>
            </a:pPr>
            <a:r>
              <a:rPr lang="en-GB" b="1" dirty="0" smtClean="0"/>
              <a:t>Negative</a:t>
            </a:r>
            <a:endParaRPr lang="en-GB" b="1" dirty="0"/>
          </a:p>
        </p:txBody>
      </p:sp>
      <p:pic>
        <p:nvPicPr>
          <p:cNvPr id="3080" name="Picture 8" descr="Intuition of Triplet Loss. Getting an essence of how loss is… | by Susmith  Reddy | Analytics Vidhya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12" y="5517232"/>
            <a:ext cx="5041387" cy="11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2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Triplet loss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5" y="1115591"/>
            <a:ext cx="502920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{\displaystyle {\mathcal {L}}\left(A,P,N\right)=\operatorname {max} \left({\|\operatorname {f} \left(A\right)-\operatorname {f} \left(P\right)\|}^{2}-{\|\operatorname {f} \left(A\right)-\operatorname {f} \left(N\right)\|}^{2}+\alpha ,0\right)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{\displaystyle {\mathcal {L}}\left(A,P,N\right)=\operatorname {max} \left({\|\operatorname {f} \left(A\right)-\operatorname {f} \left(P\right)\|}^{2}-{\|\operatorname {f} \left(A\right)-\operatorname {f} \left(N\right)\|}^{2}+\alpha ,0\right)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8" descr="{\displaystyle {\mathcal {L}}\left(A,P,N\right)=\operatorname {max} \left({\|\operatorname {f} \left(A\right)-\operatorname {f} \left(P\right)\|}^{2}-{\|\operatorname {f} \left(A\right)-\operatorname {f} \left(N\right)\|}^{2}+\alpha ,0\right)}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5" y="1556792"/>
            <a:ext cx="70294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 descr="fig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80" y="4562474"/>
            <a:ext cx="51435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i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48880"/>
            <a:ext cx="522922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Triplet 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GB" dirty="0" smtClean="0"/>
              <a:t>Offline triplet mining</a:t>
            </a:r>
          </a:p>
          <a:p>
            <a:r>
              <a:rPr lang="en-GB" dirty="0" smtClean="0"/>
              <a:t>Online triplet mining</a:t>
            </a:r>
          </a:p>
          <a:p>
            <a:pPr lvl="1"/>
            <a:r>
              <a:rPr lang="en-GB" dirty="0" smtClean="0"/>
              <a:t>Batch all</a:t>
            </a:r>
          </a:p>
          <a:p>
            <a:pPr lvl="1"/>
            <a:r>
              <a:rPr lang="en-GB" dirty="0" smtClean="0"/>
              <a:t>Batch hard</a:t>
            </a:r>
            <a:endParaRPr lang="en-GB" dirty="0"/>
          </a:p>
        </p:txBody>
      </p:sp>
      <p:pic>
        <p:nvPicPr>
          <p:cNvPr id="11266" name="Picture 2" descr="triplet-types-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75608"/>
            <a:ext cx="3754551" cy="337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5517232"/>
            <a:ext cx="394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omoindrot.github.io/triplet-loss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5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99D364B5CBC4F8CB61B7C9DD82C50" ma:contentTypeVersion="2" ma:contentTypeDescription="Create a new document." ma:contentTypeScope="" ma:versionID="82f5f4d919f5199148ba6f3e9acc9f09">
  <xsd:schema xmlns:xsd="http://www.w3.org/2001/XMLSchema" xmlns:xs="http://www.w3.org/2001/XMLSchema" xmlns:p="http://schemas.microsoft.com/office/2006/metadata/properties" xmlns:ns2="003519e6-1151-47e3-af62-b6c7058ddb98" targetNamespace="http://schemas.microsoft.com/office/2006/metadata/properties" ma:root="true" ma:fieldsID="cbd0a4982075ec02ed8e17f4f7bf3e06" ns2:_="">
    <xsd:import namespace="003519e6-1151-47e3-af62-b6c7058ddb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3519e6-1151-47e3-af62-b6c7058dd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C6F8EE-A51F-4998-86E9-48A502CDF7A7}"/>
</file>

<file path=customXml/itemProps2.xml><?xml version="1.0" encoding="utf-8"?>
<ds:datastoreItem xmlns:ds="http://schemas.openxmlformats.org/officeDocument/2006/customXml" ds:itemID="{C9745898-FE1F-4683-9839-1935902BEC83}"/>
</file>

<file path=customXml/itemProps3.xml><?xml version="1.0" encoding="utf-8"?>
<ds:datastoreItem xmlns:ds="http://schemas.openxmlformats.org/officeDocument/2006/customXml" ds:itemID="{5939876C-5E79-413D-959A-927024CF77EA}"/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1093</Words>
  <Application>Microsoft Office PowerPoint</Application>
  <PresentationFormat>On-screen Show (4:3)</PresentationFormat>
  <Paragraphs>422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Computer Vision and Deep Learning</vt:lpstr>
      <vt:lpstr>Siamese networks</vt:lpstr>
      <vt:lpstr>Face verification as a binary classification problem</vt:lpstr>
      <vt:lpstr>PowerPoint Presentation</vt:lpstr>
      <vt:lpstr>PowerPoint Presentation</vt:lpstr>
      <vt:lpstr>PowerPoint Presentation</vt:lpstr>
      <vt:lpstr>Triplet loss</vt:lpstr>
      <vt:lpstr>Triplet loss</vt:lpstr>
      <vt:lpstr>Triplet selection</vt:lpstr>
      <vt:lpstr>Online triplet mining</vt:lpstr>
      <vt:lpstr>Training neural nets</vt:lpstr>
      <vt:lpstr>PowerPoint Presentation</vt:lpstr>
      <vt:lpstr>Computer vision tasks</vt:lpstr>
      <vt:lpstr>Computer vision tasks</vt:lpstr>
      <vt:lpstr>Computer vision tasks</vt:lpstr>
      <vt:lpstr>Computer vision tasks</vt:lpstr>
      <vt:lpstr>Semantic segmentation</vt:lpstr>
      <vt:lpstr>Semantic segmentation Naïve approach – sliding window</vt:lpstr>
      <vt:lpstr>Semantic segmentation Naïve approach – sliding window</vt:lpstr>
      <vt:lpstr>Let’s design a CNN to classify all pixels at once!</vt:lpstr>
      <vt:lpstr>Fully convolutional neural networks</vt:lpstr>
      <vt:lpstr>https://www.jeremyjordan.me/semantic-segmentation/#loss  </vt:lpstr>
      <vt:lpstr>PowerPoint Presentation</vt:lpstr>
      <vt:lpstr>Output layer</vt:lpstr>
      <vt:lpstr>Fully convolutional neural networks (FCN)</vt:lpstr>
      <vt:lpstr>Fully convolutional neural networks</vt:lpstr>
      <vt:lpstr>Fully convolutional neural networks</vt:lpstr>
      <vt:lpstr>Fully convolutional neural networks</vt:lpstr>
      <vt:lpstr>Up-sampling techniques</vt:lpstr>
      <vt:lpstr>Up-sampling Nearest neighbour</vt:lpstr>
      <vt:lpstr>Up-sampling Bilinear interpolation</vt:lpstr>
      <vt:lpstr>Up-sampling Bilinear interpolation</vt:lpstr>
      <vt:lpstr>Up-sampling in keras</vt:lpstr>
      <vt:lpstr>Max un-pooling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Learnable up-sampling</vt:lpstr>
      <vt:lpstr>Transposed convolutions in keras</vt:lpstr>
      <vt:lpstr>U-Net, 2015</vt:lpstr>
      <vt:lpstr>100 layers tiramisu, 2017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tasks</dc:title>
  <dc:creator>diana</dc:creator>
  <cp:lastModifiedBy>diana</cp:lastModifiedBy>
  <cp:revision>15</cp:revision>
  <dcterms:created xsi:type="dcterms:W3CDTF">2021-11-11T16:25:00Z</dcterms:created>
  <dcterms:modified xsi:type="dcterms:W3CDTF">2021-11-18T16:14:26Z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0x01010027499D364B5CBC4F8CB61B7C9DD82C50</vt:lpwstr>
  </property>
</Properties>
</file>